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5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3"/>
  </p:notesMasterIdLst>
  <p:sldIdLst>
    <p:sldId id="256" r:id="rId2"/>
    <p:sldId id="259" r:id="rId3"/>
    <p:sldId id="284" r:id="rId4"/>
    <p:sldId id="294" r:id="rId5"/>
    <p:sldId id="286" r:id="rId6"/>
    <p:sldId id="287" r:id="rId7"/>
    <p:sldId id="288" r:id="rId8"/>
    <p:sldId id="285" r:id="rId9"/>
    <p:sldId id="289" r:id="rId10"/>
    <p:sldId id="293" r:id="rId11"/>
    <p:sldId id="296" r:id="rId12"/>
    <p:sldId id="295" r:id="rId13"/>
    <p:sldId id="290" r:id="rId14"/>
    <p:sldId id="291" r:id="rId15"/>
    <p:sldId id="257" r:id="rId16"/>
    <p:sldId id="292" r:id="rId17"/>
    <p:sldId id="302" r:id="rId18"/>
    <p:sldId id="303" r:id="rId19"/>
    <p:sldId id="297" r:id="rId20"/>
    <p:sldId id="298" r:id="rId21"/>
    <p:sldId id="299" r:id="rId22"/>
    <p:sldId id="300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8" autoAdjust="0"/>
    <p:restoredTop sz="92362" autoAdjust="0"/>
  </p:normalViewPr>
  <p:slideViewPr>
    <p:cSldViewPr>
      <p:cViewPr varScale="1">
        <p:scale>
          <a:sx n="68" d="100"/>
          <a:sy n="68" d="100"/>
        </p:scale>
        <p:origin x="-13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C5DA-B78A-4CE2-A3ED-55CE02922200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C648-CA1A-4AA2-8F33-BD5BE5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F-18</a:t>
            </a:r>
            <a:r>
              <a:rPr lang="en-US" baseline="0" dirty="0" smtClean="0"/>
              <a:t> : vortices created by leading edge.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9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Cloth animation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67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http://stackoverflow.com/questions/6399676/how-does-opengl-work-at-the-lowest-level/6401607#6401607 </a:t>
            </a:r>
            <a:r>
              <a:rPr lang="en-US" baseline="0" dirty="0" smtClean="0"/>
              <a:t> for information on the implementation of OpenGL.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4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68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5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43.jpe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47.png"/><Relationship Id="rId5" Type="http://schemas.openxmlformats.org/officeDocument/2006/relationships/tags" Target="../tags/tag25.xml"/><Relationship Id="rId10" Type="http://schemas.openxmlformats.org/officeDocument/2006/relationships/image" Target="../media/image46.png"/><Relationship Id="rId4" Type="http://schemas.openxmlformats.org/officeDocument/2006/relationships/tags" Target="../tags/tag24.xml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29.xml"/><Relationship Id="rId7" Type="http://schemas.openxmlformats.org/officeDocument/2006/relationships/image" Target="../media/image5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5.png"/><Relationship Id="rId5" Type="http://schemas.openxmlformats.org/officeDocument/2006/relationships/tags" Target="../tags/tag31.xml"/><Relationship Id="rId10" Type="http://schemas.openxmlformats.org/officeDocument/2006/relationships/image" Target="../media/image54.png"/><Relationship Id="rId4" Type="http://schemas.openxmlformats.org/officeDocument/2006/relationships/tags" Target="../tags/tag30.xml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59.tmp"/><Relationship Id="rId5" Type="http://schemas.openxmlformats.org/officeDocument/2006/relationships/tags" Target="../tags/tag36.xml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tags" Target="../tags/tag35.xml"/><Relationship Id="rId9" Type="http://schemas.openxmlformats.org/officeDocument/2006/relationships/image" Target="../media/image57.jpeg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8.png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7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66.png"/><Relationship Id="rId5" Type="http://schemas.openxmlformats.org/officeDocument/2006/relationships/tags" Target="../tags/tag42.xml"/><Relationship Id="rId10" Type="http://schemas.openxmlformats.org/officeDocument/2006/relationships/image" Target="../media/image65.png"/><Relationship Id="rId4" Type="http://schemas.openxmlformats.org/officeDocument/2006/relationships/tags" Target="../tags/tag41.xml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46.xml"/><Relationship Id="rId7" Type="http://schemas.openxmlformats.org/officeDocument/2006/relationships/image" Target="../media/image58.png"/><Relationship Id="rId12" Type="http://schemas.openxmlformats.org/officeDocument/2006/relationships/image" Target="../media/image7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tmp"/><Relationship Id="rId5" Type="http://schemas.openxmlformats.org/officeDocument/2006/relationships/tags" Target="../tags/tag48.xml"/><Relationship Id="rId10" Type="http://schemas.openxmlformats.org/officeDocument/2006/relationships/image" Target="../media/image71.png"/><Relationship Id="rId4" Type="http://schemas.openxmlformats.org/officeDocument/2006/relationships/tags" Target="../tags/tag47.xml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58.png"/><Relationship Id="rId18" Type="http://schemas.openxmlformats.org/officeDocument/2006/relationships/image" Target="../media/image77.png"/><Relationship Id="rId3" Type="http://schemas.openxmlformats.org/officeDocument/2006/relationships/tags" Target="../tags/tag51.xml"/><Relationship Id="rId21" Type="http://schemas.openxmlformats.org/officeDocument/2006/relationships/image" Target="../media/image80.png"/><Relationship Id="rId7" Type="http://schemas.openxmlformats.org/officeDocument/2006/relationships/tags" Target="../tags/tag5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6.png"/><Relationship Id="rId2" Type="http://schemas.openxmlformats.org/officeDocument/2006/relationships/tags" Target="../tags/tag50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tags" Target="../tags/tag58.xml"/><Relationship Id="rId19" Type="http://schemas.openxmlformats.org/officeDocument/2006/relationships/image" Target="../media/image78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7.png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86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85.png"/><Relationship Id="rId5" Type="http://schemas.openxmlformats.org/officeDocument/2006/relationships/tags" Target="../tags/tag64.xml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tags" Target="../tags/tag63.xml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tags" Target="../tags/tag69.xml"/><Relationship Id="rId7" Type="http://schemas.openxmlformats.org/officeDocument/2006/relationships/image" Target="../media/image91.tmp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4.png"/><Relationship Id="rId4" Type="http://schemas.openxmlformats.org/officeDocument/2006/relationships/tags" Target="../tags/tag70.xml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73.xml"/><Relationship Id="rId7" Type="http://schemas.openxmlformats.org/officeDocument/2006/relationships/image" Target="../media/image9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102.png"/><Relationship Id="rId18" Type="http://schemas.openxmlformats.org/officeDocument/2006/relationships/hyperlink" Target="file:///C:\Users\sr194\Dropbox\NYUAD_SHARED\TEACHING\Computer%20Graphics%202014\LECTURES\01\verlet_simulator\verlet_simulator.pde" TargetMode="Externa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tags" Target="../tags/tag75.xml"/><Relationship Id="rId16" Type="http://schemas.openxmlformats.org/officeDocument/2006/relationships/image" Target="../media/image105.png"/><Relationship Id="rId20" Type="http://schemas.openxmlformats.org/officeDocument/2006/relationships/image" Target="../media/image108.gif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100.png"/><Relationship Id="rId5" Type="http://schemas.openxmlformats.org/officeDocument/2006/relationships/tags" Target="../tags/tag78.xml"/><Relationship Id="rId15" Type="http://schemas.openxmlformats.org/officeDocument/2006/relationships/image" Target="../media/image104.png"/><Relationship Id="rId10" Type="http://schemas.openxmlformats.org/officeDocument/2006/relationships/notesSlide" Target="../notesSlides/notesSlide2.xml"/><Relationship Id="rId19" Type="http://schemas.openxmlformats.org/officeDocument/2006/relationships/image" Target="../media/image107.png"/><Relationship Id="rId4" Type="http://schemas.openxmlformats.org/officeDocument/2006/relationships/tags" Target="../tags/tag7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tags" Target="../tags/tag84.xml"/><Relationship Id="rId21" Type="http://schemas.openxmlformats.org/officeDocument/2006/relationships/image" Target="../media/image115.png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2" Type="http://schemas.openxmlformats.org/officeDocument/2006/relationships/tags" Target="../tags/tag83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image" Target="../media/image118.png"/><Relationship Id="rId5" Type="http://schemas.openxmlformats.org/officeDocument/2006/relationships/tags" Target="../tags/tag86.xml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0" Type="http://schemas.openxmlformats.org/officeDocument/2006/relationships/tags" Target="../tags/tag91.xml"/><Relationship Id="rId19" Type="http://schemas.openxmlformats.org/officeDocument/2006/relationships/image" Target="../media/image113.png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26.png"/><Relationship Id="rId3" Type="http://schemas.openxmlformats.org/officeDocument/2006/relationships/tags" Target="../tags/tag9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5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124.png"/><Relationship Id="rId5" Type="http://schemas.openxmlformats.org/officeDocument/2006/relationships/tags" Target="../tags/tag99.xml"/><Relationship Id="rId10" Type="http://schemas.openxmlformats.org/officeDocument/2006/relationships/image" Target="../media/image123.png"/><Relationship Id="rId4" Type="http://schemas.openxmlformats.org/officeDocument/2006/relationships/tags" Target="../tags/tag98.xml"/><Relationship Id="rId9" Type="http://schemas.openxmlformats.org/officeDocument/2006/relationships/image" Target="../media/image122.tmp"/><Relationship Id="rId14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32.png"/><Relationship Id="rId3" Type="http://schemas.openxmlformats.org/officeDocument/2006/relationships/tags" Target="../tags/tag103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31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0.png"/><Relationship Id="rId5" Type="http://schemas.openxmlformats.org/officeDocument/2006/relationships/tags" Target="../tags/tag105.xml"/><Relationship Id="rId10" Type="http://schemas.openxmlformats.org/officeDocument/2006/relationships/image" Target="../media/image129.png"/><Relationship Id="rId4" Type="http://schemas.openxmlformats.org/officeDocument/2006/relationships/tags" Target="../tags/tag104.xml"/><Relationship Id="rId9" Type="http://schemas.openxmlformats.org/officeDocument/2006/relationships/image" Target="../media/image128.tm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tags" Target="../tags/tag108.xml"/><Relationship Id="rId7" Type="http://schemas.openxmlformats.org/officeDocument/2006/relationships/image" Target="../media/image133.png"/><Relationship Id="rId12" Type="http://schemas.openxmlformats.org/officeDocument/2006/relationships/image" Target="../media/image138.tmp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37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6.png"/><Relationship Id="rId4" Type="http://schemas.openxmlformats.org/officeDocument/2006/relationships/tags" Target="../tags/tag109.xml"/><Relationship Id="rId9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33.png"/><Relationship Id="rId5" Type="http://schemas.openxmlformats.org/officeDocument/2006/relationships/image" Target="../media/image140.tmp"/><Relationship Id="rId4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138.tmp"/><Relationship Id="rId18" Type="http://schemas.openxmlformats.org/officeDocument/2006/relationships/image" Target="../media/image144.png"/><Relationship Id="rId3" Type="http://schemas.openxmlformats.org/officeDocument/2006/relationships/tags" Target="../tags/tag114.xml"/><Relationship Id="rId21" Type="http://schemas.openxmlformats.org/officeDocument/2006/relationships/image" Target="../media/image147.png"/><Relationship Id="rId7" Type="http://schemas.openxmlformats.org/officeDocument/2006/relationships/tags" Target="../tags/tag118.xml"/><Relationship Id="rId12" Type="http://schemas.openxmlformats.org/officeDocument/2006/relationships/notesSlide" Target="../notesSlides/notesSlide5.xml"/><Relationship Id="rId17" Type="http://schemas.openxmlformats.org/officeDocument/2006/relationships/image" Target="../media/image143.png"/><Relationship Id="rId2" Type="http://schemas.openxmlformats.org/officeDocument/2006/relationships/tags" Target="../tags/tag113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15" Type="http://schemas.openxmlformats.org/officeDocument/2006/relationships/image" Target="../media/image141.png"/><Relationship Id="rId23" Type="http://schemas.openxmlformats.org/officeDocument/2006/relationships/image" Target="../media/image133.png"/><Relationship Id="rId10" Type="http://schemas.openxmlformats.org/officeDocument/2006/relationships/tags" Target="../tags/tag121.xml"/><Relationship Id="rId19" Type="http://schemas.openxmlformats.org/officeDocument/2006/relationships/image" Target="../media/image145.png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134.png"/><Relationship Id="rId22" Type="http://schemas.openxmlformats.org/officeDocument/2006/relationships/image" Target="../media/image1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149.tmp"/><Relationship Id="rId17" Type="http://schemas.openxmlformats.org/officeDocument/2006/relationships/image" Target="../media/image154.png"/><Relationship Id="rId2" Type="http://schemas.openxmlformats.org/officeDocument/2006/relationships/tags" Target="../tags/tag123.xml"/><Relationship Id="rId16" Type="http://schemas.openxmlformats.org/officeDocument/2006/relationships/image" Target="../media/image153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image" Target="../media/image134.png"/><Relationship Id="rId5" Type="http://schemas.openxmlformats.org/officeDocument/2006/relationships/tags" Target="../tags/tag126.xml"/><Relationship Id="rId15" Type="http://schemas.openxmlformats.org/officeDocument/2006/relationships/image" Target="../media/image152.png"/><Relationship Id="rId10" Type="http://schemas.openxmlformats.org/officeDocument/2006/relationships/image" Target="../media/image137.tmp"/><Relationship Id="rId19" Type="http://schemas.openxmlformats.org/officeDocument/2006/relationships/image" Target="../media/image133.png"/><Relationship Id="rId4" Type="http://schemas.openxmlformats.org/officeDocument/2006/relationships/tags" Target="../tags/tag12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142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63.png"/><Relationship Id="rId3" Type="http://schemas.openxmlformats.org/officeDocument/2006/relationships/tags" Target="../tags/tag132.xml"/><Relationship Id="rId21" Type="http://schemas.openxmlformats.org/officeDocument/2006/relationships/image" Target="../media/image158.png"/><Relationship Id="rId34" Type="http://schemas.openxmlformats.org/officeDocument/2006/relationships/image" Target="../media/image171.png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image" Target="../media/image162.png"/><Relationship Id="rId33" Type="http://schemas.openxmlformats.org/officeDocument/2006/relationships/image" Target="../media/image170.png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image" Target="../media/image161.png"/><Relationship Id="rId32" Type="http://schemas.openxmlformats.org/officeDocument/2006/relationships/image" Target="../media/image169.png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36" Type="http://schemas.openxmlformats.org/officeDocument/2006/relationships/image" Target="../media/image133.png"/><Relationship Id="rId10" Type="http://schemas.openxmlformats.org/officeDocument/2006/relationships/tags" Target="../tags/tag139.xml"/><Relationship Id="rId19" Type="http://schemas.openxmlformats.org/officeDocument/2006/relationships/image" Target="../media/image156.png"/><Relationship Id="rId31" Type="http://schemas.openxmlformats.org/officeDocument/2006/relationships/image" Target="../media/image168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Relationship Id="rId35" Type="http://schemas.openxmlformats.org/officeDocument/2006/relationships/image" Target="../media/image172.png"/><Relationship Id="rId8" Type="http://schemas.openxmlformats.org/officeDocument/2006/relationships/tags" Target="../tags/tag1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image" Target="../media/image15.tmp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6.jpeg"/><Relationship Id="rId5" Type="http://schemas.openxmlformats.org/officeDocument/2006/relationships/image" Target="../media/image25.tmp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tags" Target="../tags/tag14.xml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4" Type="http://schemas.openxmlformats.org/officeDocument/2006/relationships/tags" Target="../tags/tag15.xml"/><Relationship Id="rId9" Type="http://schemas.openxmlformats.org/officeDocument/2006/relationships/image" Target="../media/image3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87" y="4245401"/>
            <a:ext cx="6049708" cy="29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4" y="5104162"/>
            <a:ext cx="1640205" cy="184785"/>
          </a:xfrm>
          <a:prstGeom prst="rect">
            <a:avLst/>
          </a:prstGeom>
        </p:spPr>
      </p:pic>
      <p:pic>
        <p:nvPicPr>
          <p:cNvPr id="7170" name="Picture 2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66933"/>
            <a:ext cx="3200400" cy="265176"/>
          </a:xfrm>
          <a:prstGeom prst="rect">
            <a:avLst/>
          </a:prstGeom>
        </p:spPr>
      </p:pic>
      <p:pic>
        <p:nvPicPr>
          <p:cNvPr id="2050" name="Picture 2" descr="http://www.nasa.gov/images/content/477318main_sst2005go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45127"/>
            <a:ext cx="6553200" cy="524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43" y="6383792"/>
            <a:ext cx="1822514" cy="1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tech.ihned.cz/attachment.php/13028020/0AmhCKvaEOiR7ncrTG1ygJse5DbQU8xw/DigiWeb_CFD_BMW_F1_PressurePa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6" y="407126"/>
            <a:ext cx="8493034" cy="636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26" y="49841"/>
            <a:ext cx="3200400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2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3870"/>
            <a:ext cx="3200400" cy="265176"/>
          </a:xfrm>
          <a:prstGeom prst="rect">
            <a:avLst/>
          </a:prstGeom>
        </p:spPr>
      </p:pic>
      <p:pic>
        <p:nvPicPr>
          <p:cNvPr id="4100" name="Picture 4" descr="CFD visualization of vortices created by leading edge extensions on the F-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" y="651289"/>
            <a:ext cx="8229600" cy="588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18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65" y="50074"/>
            <a:ext cx="3044952" cy="253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3" y="621323"/>
            <a:ext cx="4000500" cy="1746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3" y="2931044"/>
            <a:ext cx="6349365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3" y="3505200"/>
            <a:ext cx="8183880" cy="1754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2" y="5733680"/>
            <a:ext cx="2659380" cy="228600"/>
          </a:xfrm>
          <a:prstGeom prst="rect">
            <a:avLst/>
          </a:prstGeom>
        </p:spPr>
      </p:pic>
      <p:pic>
        <p:nvPicPr>
          <p:cNvPr id="6146" name="Picture 2" descr="http://dudka.cz/rrv/files/screenshot/room4-step079-snapshot000.png?action=full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78" y="4700953"/>
            <a:ext cx="2922722" cy="215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3" y="6400800"/>
            <a:ext cx="377952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3595878" cy="2537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83551"/>
            <a:ext cx="2807970" cy="175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35" y="1383552"/>
            <a:ext cx="1992630" cy="1750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74" y="3808095"/>
            <a:ext cx="1848231" cy="249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38" y="4924941"/>
            <a:ext cx="6850380" cy="5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49" y="733426"/>
            <a:ext cx="5227320" cy="230505"/>
          </a:xfrm>
          <a:prstGeom prst="rect">
            <a:avLst/>
          </a:prstGeom>
        </p:spPr>
      </p:pic>
      <p:pic>
        <p:nvPicPr>
          <p:cNvPr id="1026" name="Picture 2" descr="http://cs.brown.edu/~ls/teaching/Textbook_Shirley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22" y="1380245"/>
            <a:ext cx="2088703" cy="261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74" y="48768"/>
            <a:ext cx="2151126" cy="256032"/>
          </a:xfrm>
          <a:prstGeom prst="rect">
            <a:avLst/>
          </a:prstGeom>
        </p:spPr>
      </p:pic>
      <p:sp>
        <p:nvSpPr>
          <p:cNvPr id="7" name="AutoShape 2" descr="http://ecx.images-amazon.com/images/I/51hBaGuCyNL._SX258_BO1,204,203,2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://ecx.images-amazon.com/images/I/51hBaGuCyNL._SX258_BO1,204,203,200_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://ecx.images-amazon.com/images/I/51hBaGuCyNL._SX258_BO1,204,203,200_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http://ecx.images-amazon.com/images/I/51hBaGuCyN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36" y="1380976"/>
            <a:ext cx="2073164" cy="2610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92" y="4451033"/>
            <a:ext cx="6176010" cy="5467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26" y="5532429"/>
            <a:ext cx="6111240" cy="255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80977"/>
            <a:ext cx="826770" cy="1752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96" y="6018204"/>
            <a:ext cx="4676775" cy="232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63" y="50074"/>
            <a:ext cx="2151126" cy="256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2" y="1066800"/>
            <a:ext cx="4331970" cy="1756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78" y="3810000"/>
            <a:ext cx="2164080" cy="1706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4818551"/>
            <a:ext cx="4242435" cy="23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78" y="5327747"/>
            <a:ext cx="2687955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05" y="4323472"/>
            <a:ext cx="338328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63" y="50074"/>
            <a:ext cx="2151126" cy="256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838200"/>
            <a:ext cx="8330565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3" y="4303421"/>
            <a:ext cx="2714625" cy="234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309596"/>
            <a:ext cx="1851660" cy="22860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512" y="3263719"/>
            <a:ext cx="1704887" cy="21464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9" y="5992524"/>
            <a:ext cx="871918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63" y="50074"/>
            <a:ext cx="2151126" cy="256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5" y="838200"/>
            <a:ext cx="1143000" cy="1809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636395"/>
            <a:ext cx="7738110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5" y="2657157"/>
            <a:ext cx="2724150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04680"/>
            <a:ext cx="4907280" cy="2324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6" y="4342792"/>
            <a:ext cx="7650480" cy="230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8" y="4784234"/>
            <a:ext cx="3308985" cy="22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7" y="5715000"/>
            <a:ext cx="7437120" cy="238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" y="3500524"/>
            <a:ext cx="3297555" cy="2343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06" y="2636578"/>
            <a:ext cx="2756535" cy="234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6" y="6096000"/>
            <a:ext cx="403098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074"/>
            <a:ext cx="2077974" cy="258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71" y="1925782"/>
            <a:ext cx="2276856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4" y="1469917"/>
            <a:ext cx="1414081" cy="3021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56" y="2819401"/>
            <a:ext cx="1456182" cy="3021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98" y="3283527"/>
            <a:ext cx="6000750" cy="306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66" y="4267200"/>
            <a:ext cx="1510665" cy="2402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07" y="4724400"/>
            <a:ext cx="2891790" cy="3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6482715" cy="236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63720"/>
            <a:ext cx="7071360" cy="5353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83501"/>
            <a:ext cx="7865745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58" y="37499"/>
            <a:ext cx="4005072" cy="326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3948"/>
            <a:ext cx="1314450" cy="3246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15" y="1600200"/>
            <a:ext cx="3629532" cy="2105319"/>
          </a:xfrm>
          <a:prstGeom prst="rect">
            <a:avLst/>
          </a:prstGeom>
        </p:spPr>
      </p:pic>
      <p:pic>
        <p:nvPicPr>
          <p:cNvPr id="7170" name="Picture 2" descr="http://glasnost.itcarlow.ie/~powerk/GeneralGraphicsNotes/meshes/polygon_mesh_images/trik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77" y="838200"/>
            <a:ext cx="2741468" cy="38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5" y="6172200"/>
            <a:ext cx="7364730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05400"/>
            <a:ext cx="2778633" cy="5846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48" y="5308377"/>
            <a:ext cx="3048952" cy="2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7217"/>
            <a:ext cx="1383030" cy="322326"/>
          </a:xfrm>
          <a:prstGeom prst="rect">
            <a:avLst/>
          </a:prstGeom>
        </p:spPr>
      </p:pic>
      <p:pic>
        <p:nvPicPr>
          <p:cNvPr id="8194" name="Picture 2" descr="http://http.developer.nvidia.com/GPUGems2/elementLinks/39_radiosity_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0"/>
            <a:ext cx="61722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18" y="5706755"/>
            <a:ext cx="6273927" cy="255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63" y="6202856"/>
            <a:ext cx="668083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76200"/>
            <a:ext cx="1376172" cy="242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" y="3429000"/>
            <a:ext cx="4327398" cy="2788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91" y="3985331"/>
            <a:ext cx="3834765" cy="230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4465320"/>
            <a:ext cx="2887980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4934505"/>
            <a:ext cx="2127885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882813"/>
            <a:ext cx="6362700" cy="232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27" y="5525435"/>
            <a:ext cx="1511046" cy="272034"/>
          </a:xfrm>
          <a:prstGeom prst="rect">
            <a:avLst/>
          </a:prstGeom>
        </p:spPr>
      </p:pic>
      <p:pic>
        <p:nvPicPr>
          <p:cNvPr id="20" name="Picture 19">
            <a:hlinkClick r:id="rId18" action="ppaction://program"/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47" y="6248400"/>
            <a:ext cx="3465957" cy="257746"/>
          </a:xfrm>
          <a:prstGeom prst="rect">
            <a:avLst/>
          </a:prstGeom>
        </p:spPr>
      </p:pic>
      <p:pic>
        <p:nvPicPr>
          <p:cNvPr id="3074" name="Picture 2" descr="prince of persia 1"/>
          <p:cNvPicPr>
            <a:picLocks noChangeAspect="1" noChangeArrowheads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42" y="522829"/>
            <a:ext cx="3581398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38400" y="3082898"/>
            <a:ext cx="4343400" cy="125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95" y="37499"/>
            <a:ext cx="1010412" cy="24917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8" y="609600"/>
            <a:ext cx="7928610" cy="2324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1" y="1392073"/>
            <a:ext cx="7370445" cy="234315"/>
          </a:xfrm>
          <a:prstGeom prst="rect">
            <a:avLst/>
          </a:prstGeom>
        </p:spPr>
      </p:pic>
      <p:cxnSp>
        <p:nvCxnSpPr>
          <p:cNvPr id="12" name="Curved Connector 11"/>
          <p:cNvCxnSpPr/>
          <p:nvPr/>
        </p:nvCxnSpPr>
        <p:spPr>
          <a:xfrm rot="5400000" flipH="1" flipV="1">
            <a:off x="4869980" y="1722110"/>
            <a:ext cx="928038" cy="76199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2789492" cy="210884"/>
          </a:xfrm>
          <a:prstGeom prst="rect">
            <a:avLst/>
          </a:prstGeom>
        </p:spPr>
      </p:pic>
      <p:cxnSp>
        <p:nvCxnSpPr>
          <p:cNvPr id="27" name="Curved Connector 26"/>
          <p:cNvCxnSpPr/>
          <p:nvPr/>
        </p:nvCxnSpPr>
        <p:spPr>
          <a:xfrm rot="16200000" flipV="1">
            <a:off x="6791523" y="1738651"/>
            <a:ext cx="894956" cy="76199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752" y="2743200"/>
            <a:ext cx="1690497" cy="20745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07" y="3657600"/>
            <a:ext cx="6303645" cy="23241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6" y="4163290"/>
            <a:ext cx="2825115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001042"/>
            <a:ext cx="1964817" cy="2057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72" y="3030696"/>
            <a:ext cx="2738057" cy="20745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68" y="5410200"/>
            <a:ext cx="7000875" cy="5391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07" y="5450488"/>
            <a:ext cx="1414463" cy="202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07" y="6451946"/>
            <a:ext cx="5257800" cy="230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6" y="4650134"/>
            <a:ext cx="660844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88" y="33893"/>
            <a:ext cx="1010412" cy="249174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5" y="685800"/>
            <a:ext cx="8844003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4722179"/>
            <a:ext cx="871537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0" y="5259389"/>
            <a:ext cx="4493895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5792789"/>
            <a:ext cx="7399020" cy="234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6" y="6364605"/>
            <a:ext cx="2718435" cy="188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6" y="4191000"/>
            <a:ext cx="714565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3893"/>
            <a:ext cx="1010412" cy="24917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33400"/>
            <a:ext cx="4509381" cy="34429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200"/>
            <a:ext cx="718947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74565"/>
            <a:ext cx="2743200" cy="179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373370"/>
            <a:ext cx="8721090" cy="5372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6324600"/>
            <a:ext cx="480060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1143000"/>
            <a:ext cx="2792730" cy="1771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4419600"/>
            <a:ext cx="2526030" cy="234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51510"/>
            <a:ext cx="7275195" cy="236220"/>
          </a:xfrm>
          <a:prstGeom prst="rect">
            <a:avLst/>
          </a:prstGeom>
        </p:spPr>
      </p:pic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4710746"/>
            <a:ext cx="7243957" cy="2032954"/>
          </a:xfrm>
          <a:prstGeom prst="rect">
            <a:avLst/>
          </a:prstGeom>
        </p:spPr>
      </p:pic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47799"/>
            <a:ext cx="8100694" cy="26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1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" y="837565"/>
            <a:ext cx="7126605" cy="23241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9" y="1295400"/>
            <a:ext cx="8811761" cy="5190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889000"/>
            <a:ext cx="8100694" cy="26660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16355"/>
            <a:ext cx="2792730" cy="1771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7" y="4705350"/>
            <a:ext cx="4697730" cy="234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" y="5095875"/>
            <a:ext cx="4804410" cy="23241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81000" y="1354555"/>
            <a:ext cx="8077200" cy="533400"/>
          </a:xfrm>
          <a:prstGeom prst="roundRect">
            <a:avLst/>
          </a:prstGeom>
          <a:solidFill>
            <a:srgbClr val="92D05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89" y="3121303"/>
            <a:ext cx="3152775" cy="5334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6200000">
            <a:off x="2859854" y="3185929"/>
            <a:ext cx="733120" cy="20442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2" y="3733800"/>
            <a:ext cx="273558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7" y="5095875"/>
            <a:ext cx="3760470" cy="2362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07050"/>
            <a:ext cx="5991225" cy="200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10275"/>
            <a:ext cx="3973830" cy="2381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11595"/>
            <a:ext cx="7332345" cy="24003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16200000">
            <a:off x="6742796" y="2399979"/>
            <a:ext cx="940381" cy="20442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27" y="1100383"/>
            <a:ext cx="7243957" cy="2032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8" y="715819"/>
            <a:ext cx="2792730" cy="17716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58" y="3476311"/>
            <a:ext cx="3303361" cy="30768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088130"/>
            <a:ext cx="3604260" cy="25527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277044" y="2386648"/>
            <a:ext cx="2043684" cy="266700"/>
          </a:xfrm>
          <a:prstGeom prst="roundRect">
            <a:avLst/>
          </a:prstGeom>
          <a:solidFill>
            <a:srgbClr val="92D05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23" y="4683443"/>
            <a:ext cx="2651760" cy="234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50" y="5116988"/>
            <a:ext cx="2626995" cy="230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49" y="5521643"/>
            <a:ext cx="2127885" cy="2305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05" y="6322695"/>
            <a:ext cx="5027295" cy="230505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183513" y="1100383"/>
            <a:ext cx="3780791" cy="266700"/>
          </a:xfrm>
          <a:prstGeom prst="roundRect">
            <a:avLst/>
          </a:prstGeom>
          <a:solidFill>
            <a:srgbClr val="92D05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08" y="446895"/>
            <a:ext cx="3838575" cy="533400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>
            <a:off x="3810000" y="713595"/>
            <a:ext cx="610555" cy="26670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810000" y="2971800"/>
            <a:ext cx="914400" cy="304800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5346128" y="2678748"/>
            <a:ext cx="775272" cy="1232852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200400"/>
            <a:ext cx="3541014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8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533400"/>
            <a:ext cx="2162175" cy="179070"/>
          </a:xfrm>
          <a:prstGeom prst="rect">
            <a:avLst/>
          </a:prstGeom>
        </p:spPr>
      </p:pic>
      <p:sp>
        <p:nvSpPr>
          <p:cNvPr id="2" name="AutoShape 2" descr="Image result for fol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fold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fold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fold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930275" y="909320"/>
            <a:ext cx="894079" cy="894080"/>
            <a:chOff x="930275" y="1518920"/>
            <a:chExt cx="894079" cy="894080"/>
          </a:xfrm>
        </p:grpSpPr>
        <p:pic>
          <p:nvPicPr>
            <p:cNvPr id="18" name="Picture 10" descr="http://www.infrahouse.com/sites/infrahouse.com/files/blog/folder-icon-512x512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275" y="1518920"/>
              <a:ext cx="894079" cy="89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234" y="1930400"/>
              <a:ext cx="466344" cy="145733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697860" y="2895600"/>
            <a:ext cx="894079" cy="894080"/>
            <a:chOff x="1697860" y="3286125"/>
            <a:chExt cx="894079" cy="894080"/>
          </a:xfrm>
        </p:grpSpPr>
        <p:pic>
          <p:nvPicPr>
            <p:cNvPr id="21" name="Picture 10" descr="http://www.infrahouse.com/sites/infrahouse.com/files/blog/folder-icon-512x512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60" y="3286125"/>
              <a:ext cx="894079" cy="89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954" y="3699827"/>
              <a:ext cx="708089" cy="14573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726803" y="5026660"/>
            <a:ext cx="894079" cy="894080"/>
            <a:chOff x="1621660" y="4826000"/>
            <a:chExt cx="894079" cy="894080"/>
          </a:xfrm>
        </p:grpSpPr>
        <p:pic>
          <p:nvPicPr>
            <p:cNvPr id="22" name="Picture 10" descr="http://www.infrahouse.com/sites/infrahouse.com/files/blog/folder-icon-512x512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660" y="4826000"/>
              <a:ext cx="894079" cy="89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354" y="5225573"/>
              <a:ext cx="581216" cy="142304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54" y="2054384"/>
            <a:ext cx="2501456" cy="1971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82" y="3789680"/>
            <a:ext cx="1644206" cy="19716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144901" y="3665696"/>
            <a:ext cx="0" cy="101854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371600" y="1651635"/>
            <a:ext cx="378012" cy="3834765"/>
            <a:chOff x="1371600" y="2261235"/>
            <a:chExt cx="378012" cy="3834765"/>
          </a:xfrm>
        </p:grpSpPr>
        <p:grpSp>
          <p:nvGrpSpPr>
            <p:cNvPr id="40" name="Group 39"/>
            <p:cNvGrpSpPr/>
            <p:nvPr/>
          </p:nvGrpSpPr>
          <p:grpSpPr>
            <a:xfrm>
              <a:off x="1371600" y="2261235"/>
              <a:ext cx="358327" cy="3834765"/>
              <a:chOff x="1371600" y="2261235"/>
              <a:chExt cx="358327" cy="3834765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377316" y="2261235"/>
                <a:ext cx="6984" cy="3834765"/>
              </a:xfrm>
              <a:prstGeom prst="line">
                <a:avLst/>
              </a:prstGeom>
              <a:ln w="31750">
                <a:solidFill>
                  <a:schemeClr val="bg2">
                    <a:lumMod val="1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377315" y="2737168"/>
                <a:ext cx="352612" cy="0"/>
              </a:xfrm>
              <a:prstGeom prst="line">
                <a:avLst/>
              </a:prstGeom>
              <a:ln w="31750">
                <a:solidFill>
                  <a:schemeClr val="bg2">
                    <a:lumMod val="1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371600" y="4000500"/>
                <a:ext cx="352612" cy="0"/>
              </a:xfrm>
              <a:prstGeom prst="line">
                <a:avLst/>
              </a:prstGeom>
              <a:ln w="31750">
                <a:solidFill>
                  <a:schemeClr val="bg2">
                    <a:lumMod val="1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>
              <a:off x="1397000" y="6083300"/>
              <a:ext cx="352612" cy="0"/>
            </a:xfrm>
            <a:prstGeom prst="line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2158101" y="3888264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171700" y="4152900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59000" y="4419600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159899" y="4671536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68" y="4076382"/>
            <a:ext cx="1764221" cy="19716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68" y="4360830"/>
            <a:ext cx="581216" cy="19373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78" y="4581461"/>
            <a:ext cx="1657922" cy="19373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2173842" y="5839460"/>
            <a:ext cx="0" cy="56134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179164" y="6123464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192763" y="6388100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82" y="6024880"/>
            <a:ext cx="1652778" cy="19716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83" y="6303328"/>
            <a:ext cx="1894523" cy="14573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1701800"/>
            <a:ext cx="2005965" cy="20916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40210"/>
            <a:ext cx="3814763" cy="212598"/>
          </a:xfrm>
          <a:prstGeom prst="rect">
            <a:avLst/>
          </a:prstGeom>
        </p:spPr>
      </p:pic>
      <p:sp>
        <p:nvSpPr>
          <p:cNvPr id="74" name="Right Brace 73"/>
          <p:cNvSpPr/>
          <p:nvPr/>
        </p:nvSpPr>
        <p:spPr>
          <a:xfrm>
            <a:off x="4963001" y="3569017"/>
            <a:ext cx="370999" cy="1536383"/>
          </a:xfrm>
          <a:prstGeom prst="rightBrac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Brace 75"/>
          <p:cNvSpPr/>
          <p:nvPr/>
        </p:nvSpPr>
        <p:spPr>
          <a:xfrm>
            <a:off x="4996100" y="5617004"/>
            <a:ext cx="337900" cy="1012919"/>
          </a:xfrm>
          <a:prstGeom prst="rightBrac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06" y="4126801"/>
            <a:ext cx="2570036" cy="48006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06" y="6019133"/>
            <a:ext cx="864108" cy="16630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2056543"/>
            <a:ext cx="3535299" cy="20402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48779"/>
            <a:ext cx="6450330" cy="2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0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85800"/>
            <a:ext cx="4744112" cy="5725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64" y="26126"/>
            <a:ext cx="5088636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9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304192"/>
            <a:ext cx="5348618" cy="2209800"/>
          </a:xfrm>
          <a:prstGeom prst="rect">
            <a:avLst/>
          </a:prstGeom>
        </p:spPr>
      </p:pic>
      <p:pic>
        <p:nvPicPr>
          <p:cNvPr id="1026" name="Picture 2" descr="http://pixeswall.com/wp-content/uploads/2014/05/movie-amazing-3d-graphic-design-on-avatar-movies-2009-widescreen-wallpapers-avatar-2009-movie-avatar-2009-movie-free-download-avatar-2009-movie-online-avatar-2009-movie-download-avatar-2009-movie-fre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414528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83" y="3514457"/>
            <a:ext cx="4128335" cy="2530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36" y="60959"/>
            <a:ext cx="948690" cy="24231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514458"/>
            <a:ext cx="4724400" cy="253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12" y="50074"/>
            <a:ext cx="1757934" cy="256032"/>
          </a:xfrm>
          <a:prstGeom prst="rect">
            <a:avLst/>
          </a:prstGeom>
        </p:spPr>
      </p:pic>
      <p:pic>
        <p:nvPicPr>
          <p:cNvPr id="3078" name="Picture 6" descr="http://www.gam3-over.com/wp-content/uploads/2014/01/AOE-II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11" y="998046"/>
            <a:ext cx="4879435" cy="30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media.officialplaystationmagazine.co.uk/files/2013/11/Need-for-Speed-Rivals-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1" y="990600"/>
            <a:ext cx="5410200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wallmild.com/wp-content/uploads/2014/01/HD-Freestyle-Motocross-Wallpaper-for-Desktop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12" y="3657600"/>
            <a:ext cx="514773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4.bp.blogspot.com/-jrNDVinwAfw/TeZxxy6yDGI/AAAAAAAAAEw/fN6sdl_A6jE/s1600/3D+Video+Games+Wallpapers-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75" y="3657600"/>
            <a:ext cx="463296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3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64" y="23948"/>
            <a:ext cx="2013966" cy="326898"/>
          </a:xfrm>
          <a:prstGeom prst="rect">
            <a:avLst/>
          </a:prstGeom>
        </p:spPr>
      </p:pic>
      <p:pic>
        <p:nvPicPr>
          <p:cNvPr id="4102" name="Picture 6" descr="http://www.hypergridbusiness.com/wp-content/uploads/2014/05/Eon-Reality-iCu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77395"/>
            <a:ext cx="7908416" cy="340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17" y="685800"/>
            <a:ext cx="4267200" cy="2800350"/>
          </a:xfrm>
          <a:prstGeom prst="rect">
            <a:avLst/>
          </a:prstGeom>
        </p:spPr>
      </p:pic>
      <p:pic>
        <p:nvPicPr>
          <p:cNvPr id="4104" name="Picture 8" descr="http://www.buffalo.edu/content/dam/www/news/imported/hires/KeshVFrog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3657600" cy="27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0885"/>
            <a:ext cx="3556254" cy="351663"/>
          </a:xfrm>
          <a:prstGeom prst="rect">
            <a:avLst/>
          </a:prstGeom>
        </p:spPr>
      </p:pic>
      <p:pic>
        <p:nvPicPr>
          <p:cNvPr id="2050" name="Picture 2" descr="http://www.cadserviceslondon.com/images/architectural-cad-services/3d-model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5" y="1219200"/>
            <a:ext cx="4512606" cy="253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89" y="1219198"/>
            <a:ext cx="2890620" cy="2538341"/>
          </a:xfrm>
          <a:prstGeom prst="rect">
            <a:avLst/>
          </a:prstGeom>
        </p:spPr>
      </p:pic>
      <p:pic>
        <p:nvPicPr>
          <p:cNvPr id="2052" name="Picture 4" descr="http://www.filedudes.com/images/screenshots/535433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910" y="3896883"/>
            <a:ext cx="3505200" cy="26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31" y="962451"/>
            <a:ext cx="1231011" cy="1663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42" y="962451"/>
            <a:ext cx="2360867" cy="2074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55" y="5228860"/>
            <a:ext cx="1078421" cy="16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53" y="37011"/>
            <a:ext cx="1355598" cy="256032"/>
          </a:xfrm>
          <a:prstGeom prst="rect">
            <a:avLst/>
          </a:prstGeom>
        </p:spPr>
      </p:pic>
      <p:pic>
        <p:nvPicPr>
          <p:cNvPr id="5124" name="Picture 4" descr="http://www.ks.uiuc.edu/~rcbernardi/cellulos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970" y="799594"/>
            <a:ext cx="3600296" cy="289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improntaunika.it/wp-content/uploads/2014/01/protein-fol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0" y="799594"/>
            <a:ext cx="4345000" cy="289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 descr="https://lh5.ggpht.com/4sVPUHfiutKVG2r6mUVaBrGynk9tzpMRzZZlwynNhiSIWtlVCxEq204SVyOYU8kuPFI=h9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8" name="Picture 8" descr="https://lh5.ggpht.com/4sVPUHfiutKVG2r6mUVaBrGynk9tzpMRzZZlwynNhiSIWtlVCxEq204SVyOYU8kuPFI=h9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86" y="3698330"/>
            <a:ext cx="437388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map.mpim-bonn.mpg.de/images/4/43/Klein_bottl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73" y="4285059"/>
            <a:ext cx="367665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S-AD 216: Foundations of Computer Graphics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ideo Games}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bGL 2.0 based on OpenGL ES 3.0 has been released recently.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}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b pages are written in Hypertext Markup Language ({HTML}).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Latest version: {\bf HTML5}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HTML describes the structure of the page. Functionality is described&#10;using the Javascript programming language.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GLSL ES code is written within Javascript.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html}}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js}}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A simple example that clears the canvas with a background color.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irtual Reality}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Loading the html file \texttt{ClearCanvas.html} in a browser gives you: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html}}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An HTML file consists of a bunch of {\bf tags}.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Each tag describes some document content.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We are asking the browser\\ to load these Javascript files.}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Displayed if the \texttt{canvas}\\ element is not supported.}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Format: \code{ &lt;tag&gt; content &lt;/tag&gt; }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&lt;head&gt;} ... \code{&lt;/head&gt;} : information about the document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&lt;body&gt;} ... \code{&lt;/body&gt;} : visible content 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omputer Aided Design}&#10;&#10;\end{document}"/>
  <p:tag name="IGUANATEXSIZE" val="2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texttt{webgl-utils.js}: contains useful functions&#10;for setting up WebGL.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html}}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RGBA : (Red,Green,Blue,Alpha)}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Alpha is for opaqueness.}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$\alpha=0$: fully transparent}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$\alpha=1$: fully opaque}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We are asking WebGL to use the color buffer.}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This function should be called once\\ all scripts are loaded.}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red}{Architecture}&#10;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bf Folder Structure: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mongoose-free-5.6.exe}&#10;\end{document}"/>
  <p:tag name="IGUANATEXSIZE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initShaders.js}&#10;\end{document}"/>
  <p:tag name="IGUANATEXSIZE" val="1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initShaders2.js}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MV.js}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webgl-utils.js}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learCanvas.js}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learCanvas.html}&#10;\end{document}"/>
  <p:tag name="IGUANATEXSIZE" val="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A simple web server}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color{blue}{\url{https://www.cesanta.com/mongoose}}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red}{Mechanical Engineering}&#10;&#10;\end{document}"/>
  <p:tag name="IGUANATEXSIZE" val="1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Utility code that we will\\ use throughout the course.}&#10;\end{document}"/>
  <p:tag name="IGUANATEXSIZE" val="1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Our code}&#10;\end{document}"/>
  <p:tag name="IGUANATEXSIZE" val="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works on Windows, Mac and Linux}&#10;\end{document}"/>
  <p:tag name="IGUANATEXSIZE" val="1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Basic}&#10;\end{document}"/>
  <p:tag name="IGUANATEXSIZE" val="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ommon}&#10;\end{document}"/>
  <p:tag name="IGUANATEXSIZE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ODE}&#10;\end{document}"/>
  <p:tag name="IGUANATEXSIZE" val="1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Please skim Chapter 1 of the book by Angel and Shreiner.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red}{Electronics}&#10;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ucation}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cientific Visualization}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red}{Hurricane Katrina}&#10;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cientific Visualization}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cientific Visualization}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his course is about...}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Fundamentals of computer graphics:&#10;\begin{itemize}&#10;\item Concepts, Algorithms&#10;\item Software, Hardware&#10;\item Applications&#10;\end{itemize}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Modelling, representing and displaying geometric objects.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Input}: &#10;\begin{itemize}&#10;\item a model of objects in a scene (geometric description + other attributes)&#10;\item a model of light (sources + directions of radiation)&#10;\item eye (or camera) location and direction of viewing&#10;\end{itemize}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Goal}: produce the view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Focus:} Build things from scratch.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his course is not about...}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Graphic Design&#10;\begin{itemize}&#10;\item Web page design &#10;\item Poster design&#10;\item Sketching and Painting&#10;\end{itemize}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Software Packages&#10;\begin{itemize}&#10;\item Photoshop&#10;\item Autocad&#10;\item Maya, Blender&#10;\end{itemize}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Almost everything on computers that is not text or sound.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\begin{document}&#10;{\bf Game Design}&#10;&#10;\end{document}"/>
  <p:tag name="IGUANATEXSIZE" val="2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ough not part of this course, I encourage you to learn a bit\\ of Blender and Three.js 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{\bf Lectures:}  Mondays, Wednesdays 14:40 - 15:55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dministrativia}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{\bf Office hours:} Tuesdays 15:00 to 16:00\\&#10;\text{\ \ \ \ \ \ \ \ \ \ \ \ \ \ \ \ \ \ \ \ }A2 187\ ({\small Computational Research Building})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url}&#10;\pagestyle{empty}&#10;\begin{document}&#10;{\bf Teaching Assistant:} Nabil Rahiman (\url{nr83@nyu.edu})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{\bf Books:}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url}&#10;\pagestyle{empty}&#10;\begin{document}&#10;Nabil's office hours: Sundays 12:00 - 12:40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dministrativia}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Prerequisites:}&#10;\begin{itemize}&#10;\item Programming&#10;\item Basic algorithms and data structures&#10;\item Basic linear algebra (good to know)&#10;\end{itemize}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The science and art of communicating visually via a computer's \\&#10;display and its interation devices.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{\bf Grading:}&#10;\begin{itemize}&#10;\item 40\% Assignments &#10;\item 30\% Midterm &#10;\item 30\% Final Exam&#10;\end{itemize}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em On {\bf 17th October} during class hours.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em In the final exam period.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emph{Weekly, both theory and coding}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dministrativia}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{\bf Main topics:}&#10;\begin{itemize}&#10;\item Mathematics - Basic linear algebra, 3D transformations, projections&#10;\item Programming - WebGL API, Javascript, HTML, GLSL ES&#10;\item Graphics techniques - Lighting, Texturing, Meshing, Ray Tracing, Animation&#10;\end{itemize}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Roughly Chapters 1-6 in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+ selected topics 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You will need to read the textbooks regularly. There are many things that&#10;cannot be discussed in the class.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dministrativia}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Cross-disciplinary field: physics, mathematics, human perception, \\&#10;human computer interation (HCI), engineering, graphic design, art etc.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{\bf Software: }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HTML5 supports WebGL $\implies$ you just need a browser,&#10;a text editor\\ and a web server (to run code locally).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No system dependencies.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I use chrome because it includes a debugger.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Use any text editor that supports HTML and Javascript indentation.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I use notepad++ on windows.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url}&#10;\pagestyle{empty}&#10;\begin{document}\noindent&#10;I use mongoose webserver \url{https://cesanta.com/mongoose.shtml}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url}&#10;\pagestyle{empty}&#10;\begin{document}\noindent&#10;Any browser except IE works.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url}&#10;\pagestyle{empty}&#10;\begin{document}\noindent&#10;Any major OS will work.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url}&#10;\pagestyle{empty}&#10;\begin{document}\noindent&#10;Works on Linux, Mac and Windows.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hat is Computer Graphics?}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Basic Elements}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shape (geometry)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blue}{Modelling}&#10;&#10;\end{document}"/>
  <p:tag name="IGUANATEXSIZE" val="2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blue}{Rendering}&#10;&#10;\end{document}"/>
  <p:tag name="IGUANATEXSIZE" val="2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display (shading, illumination, color, texture)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blue}{Animation}&#10;&#10;\end{document}"/>
  <p:tag name="IGUANATEXSIZE" val="2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movement (dynamics)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odelling}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are only concerened with the external surface, not the interior.&#10;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Description in terms\\ of geometric primitives}&#10;&#10;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hy Computer Graphics?}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Description using a mesh}&#10;&#10;&#10;\end{document}"/>
  <p:tag name="IGUANATEXSIZE" val="2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ndering}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Displaying a scence from a particular point of view.}&#10;&#10;&#10;\end{document}"/>
  <p:tag name="IGUANATEXSIZE" val="2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Issues: transformation, clipping , color, shadows, texture etc&#10;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nimation}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Evolution of an image over time. &#10;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movement of objects in the scene&#10;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movement of the camera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change of lighting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Keyframing, Procedural, Physics-based, Motion-capture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 picture is worth a thousand words}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echniques: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Demo: Mass Spring Systems}&#10;&#10;&#10;\end{document}"/>
  <p:tag name="IGUANATEXSIZE" val="2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}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WebGL} is a technology that enables 3D graphics within web browsers.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Most popular technologies for 3D Graphics: {\bf Direct3D, OpenGL}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Microsoft's proprietary API}&#10;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open, royalty free}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OpenGL was developed by Silicon Graphics Inc. in 1992.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Many versions since then.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mainly on Windows}&#10;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ovies}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used on all major platforms}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derivative of OpenGL for embedded systems like smart phones,\\&#10;tablets, gaming consoles, etc.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{\bf OpenGL ES}: &#10;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WebGL 1.0 is based on OpenGL ES version 2.0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Used in many applications (Maya, Blender, Photoshop etc).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}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Key improvement in OpenGL version 2.0: {\bf programmable shader functions}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These enable sophisticated visual effects.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The shaders are written in the OpenGL Shading Language {\bf GLSL}.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WebGL uses {\bf GLSL ES.}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4560</TotalTime>
  <Words>29</Words>
  <Application>Microsoft Office PowerPoint</Application>
  <PresentationFormat>On-screen Show (4:3)</PresentationFormat>
  <Paragraphs>8</Paragraphs>
  <Slides>31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324</cp:revision>
  <dcterms:created xsi:type="dcterms:W3CDTF">2014-01-26T12:33:15Z</dcterms:created>
  <dcterms:modified xsi:type="dcterms:W3CDTF">2016-08-29T12:31:31Z</dcterms:modified>
</cp:coreProperties>
</file>